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0" r:id="rId6"/>
    <p:sldId id="262" r:id="rId7"/>
    <p:sldId id="265" r:id="rId8"/>
  </p:sldIdLst>
  <p:sldSz cx="12192000" cy="6858000"/>
  <p:notesSz cx="6858000" cy="9945688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StoneSansITCStd Medium" pitchFamily="5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DDDDDD"/>
    <a:srgbClr val="777777"/>
    <a:srgbClr val="000000"/>
    <a:srgbClr val="008C4F"/>
    <a:srgbClr val="007F4B"/>
    <a:srgbClr val="2E9028"/>
    <a:srgbClr val="4D4D4D"/>
    <a:srgbClr val="808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93" autoAdjust="0"/>
  </p:normalViewPr>
  <p:slideViewPr>
    <p:cSldViewPr>
      <p:cViewPr varScale="1">
        <p:scale>
          <a:sx n="116" d="100"/>
          <a:sy n="116" d="100"/>
        </p:scale>
        <p:origin x="138" y="32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3744" y="-114"/>
      </p:cViewPr>
      <p:guideLst>
        <p:guide orient="horz" pos="3132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CB0F658E-149F-4265-B544-E1F2A5B73AAC}" type="datetime1">
              <a:rPr lang="de-DE"/>
              <a:pPr/>
              <a:t>09.10.2025</a:t>
            </a:fld>
            <a:endParaRPr lang="de-DE"/>
          </a:p>
        </p:txBody>
      </p:sp>
      <p:sp>
        <p:nvSpPr>
          <p:cNvPr id="315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315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447213"/>
            <a:ext cx="29718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554E4FA5-8459-40EE-AFA4-C3C9652FBD4B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586631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45005EB3-E723-4831-8F8A-327B707DE72C}" type="datetime1">
              <a:rPr lang="de-DE"/>
              <a:pPr/>
              <a:t>09.10.2025</a:t>
            </a:fld>
            <a:endParaRPr lang="de-DE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" y="746125"/>
            <a:ext cx="6629400" cy="37290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80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9448800"/>
            <a:ext cx="29718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63BC00A3-7A51-483E-9095-1577DF041B2A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566498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63" name="Text Box 7"/>
          <p:cNvSpPr txBox="1">
            <a:spLocks noChangeArrowheads="1"/>
          </p:cNvSpPr>
          <p:nvPr/>
        </p:nvSpPr>
        <p:spPr bwMode="auto">
          <a:xfrm>
            <a:off x="912285" y="1268413"/>
            <a:ext cx="921596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de-DE" sz="1400">
              <a:latin typeface="Arial" charset="0"/>
            </a:endParaRPr>
          </a:p>
        </p:txBody>
      </p:sp>
      <p:sp>
        <p:nvSpPr>
          <p:cNvPr id="301064" name="Rectangle 8"/>
          <p:cNvSpPr>
            <a:spLocks noGrp="1" noChangeArrowheads="1"/>
          </p:cNvSpPr>
          <p:nvPr>
            <p:ph type="ctrTitle"/>
          </p:nvPr>
        </p:nvSpPr>
        <p:spPr>
          <a:xfrm>
            <a:off x="2524567" y="1409700"/>
            <a:ext cx="9135760" cy="1155700"/>
          </a:xfrm>
        </p:spPr>
        <p:txBody>
          <a:bodyPr/>
          <a:lstStyle>
            <a:lvl1pPr>
              <a:defRPr sz="3500">
                <a:solidFill>
                  <a:srgbClr val="FF9900"/>
                </a:solidFill>
              </a:defRPr>
            </a:lvl1pPr>
          </a:lstStyle>
          <a:p>
            <a:pPr lvl="0"/>
            <a:r>
              <a:rPr lang="de-DE" noProof="0"/>
              <a:t>Mastertitelformat bearbeiten</a:t>
            </a:r>
            <a:endParaRPr lang="de-DE" noProof="0" dirty="0"/>
          </a:p>
        </p:txBody>
      </p:sp>
      <p:sp>
        <p:nvSpPr>
          <p:cNvPr id="301065" name="Rectangle 9"/>
          <p:cNvSpPr>
            <a:spLocks noGrp="1" noChangeArrowheads="1"/>
          </p:cNvSpPr>
          <p:nvPr>
            <p:ph type="subTitle" idx="1"/>
          </p:nvPr>
        </p:nvSpPr>
        <p:spPr>
          <a:xfrm>
            <a:off x="2524567" y="2636912"/>
            <a:ext cx="9135760" cy="2016051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pPr lvl="0"/>
            <a:r>
              <a:rPr lang="de-DE" noProof="0"/>
              <a:t>Master-Untertitelformat bearbeiten</a:t>
            </a: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807240" cy="6858000"/>
          </a:xfrm>
          <a:prstGeom prst="rect">
            <a:avLst/>
          </a:prstGeom>
        </p:spPr>
      </p:pic>
      <p:pic>
        <p:nvPicPr>
          <p:cNvPr id="10" name="Grafik 9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60052" y="260649"/>
            <a:ext cx="2200275" cy="55245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68319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564034" y="1125538"/>
            <a:ext cx="2639484" cy="5111750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39233" y="1125538"/>
            <a:ext cx="7721600" cy="5111750"/>
          </a:xfrm>
        </p:spPr>
        <p:txBody>
          <a:bodyPr vert="eaVert"/>
          <a:lstStyle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7712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0800" y="259201"/>
            <a:ext cx="8803552" cy="574675"/>
          </a:xfrm>
        </p:spPr>
        <p:txBody>
          <a:bodyPr/>
          <a:lstStyle>
            <a:lvl1pPr>
              <a:defRPr b="1">
                <a:solidFill>
                  <a:srgbClr val="FF9900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27382" y="1573214"/>
            <a:ext cx="11132945" cy="4736107"/>
          </a:xfrm>
        </p:spPr>
        <p:txBody>
          <a:bodyPr/>
          <a:lstStyle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cxnSp>
        <p:nvCxnSpPr>
          <p:cNvPr id="5" name="Gerade Verbindung 4"/>
          <p:cNvCxnSpPr/>
          <p:nvPr userDrawn="1"/>
        </p:nvCxnSpPr>
        <p:spPr bwMode="auto">
          <a:xfrm flipH="1">
            <a:off x="1219200" y="6093296"/>
            <a:ext cx="2764565" cy="914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Gerade Verbindung 7"/>
          <p:cNvCxnSpPr/>
          <p:nvPr userDrawn="1"/>
        </p:nvCxnSpPr>
        <p:spPr bwMode="auto">
          <a:xfrm>
            <a:off x="143339" y="6093296"/>
            <a:ext cx="1219200" cy="914400"/>
          </a:xfrm>
          <a:prstGeom prst="lin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58539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3500" b="1" cap="all"/>
            </a:lvl1pPr>
          </a:lstStyle>
          <a:p>
            <a:r>
              <a:rPr lang="de-DE"/>
              <a:t>Mastertitelformat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74834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39234" y="1711326"/>
            <a:ext cx="5179484" cy="45259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21917" y="1711326"/>
            <a:ext cx="5181600" cy="45259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9055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65475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3903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47444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217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1435101"/>
            <a:ext cx="6815667" cy="469106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178313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509364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 bwMode="auto">
          <a:xfrm>
            <a:off x="0" y="6385222"/>
            <a:ext cx="12192000" cy="472778"/>
          </a:xfrm>
          <a:prstGeom prst="rect">
            <a:avLst/>
          </a:prstGeom>
          <a:solidFill>
            <a:srgbClr val="DDDDDD"/>
          </a:solidFill>
          <a:ln>
            <a:noFill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StoneSansITCStd Medium" pitchFamily="50" charset="0"/>
            </a:endParaRPr>
          </a:p>
        </p:txBody>
      </p:sp>
      <p:sp>
        <p:nvSpPr>
          <p:cNvPr id="198690" name="Text Box 34"/>
          <p:cNvSpPr txBox="1">
            <a:spLocks noChangeArrowheads="1"/>
          </p:cNvSpPr>
          <p:nvPr/>
        </p:nvSpPr>
        <p:spPr bwMode="auto">
          <a:xfrm>
            <a:off x="637117" y="6435187"/>
            <a:ext cx="518371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391025" algn="l"/>
                <a:tab pos="7896225" algn="l"/>
              </a:tabLs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lang="de-DE" sz="10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Alexander Herzog (SWZ)</a:t>
            </a:r>
            <a:br>
              <a:rPr lang="de-DE" sz="10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</a:br>
            <a:r>
              <a:rPr lang="de-DE" sz="10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Oliver Koch (RZ)</a:t>
            </a:r>
          </a:p>
        </p:txBody>
      </p:sp>
      <p:sp>
        <p:nvSpPr>
          <p:cNvPr id="198698" name="Text Box 42"/>
          <p:cNvSpPr txBox="1">
            <a:spLocks noChangeArrowheads="1"/>
          </p:cNvSpPr>
          <p:nvPr/>
        </p:nvSpPr>
        <p:spPr bwMode="auto">
          <a:xfrm>
            <a:off x="11277213" y="6481223"/>
            <a:ext cx="766233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fld id="{9C1EB356-F1A8-4F99-B2E6-3970AA4CF78D}" type="slidenum">
              <a:rPr lang="de-DE" sz="140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pPr algn="ctr"/>
              <a:t>‹Nr.›</a:t>
            </a:fld>
            <a:endParaRPr lang="de-DE" sz="1400" dirty="0">
              <a:solidFill>
                <a:srgbClr val="80808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8700" name="Text Box 44"/>
          <p:cNvSpPr txBox="1">
            <a:spLocks noChangeArrowheads="1"/>
          </p:cNvSpPr>
          <p:nvPr/>
        </p:nvSpPr>
        <p:spPr bwMode="auto">
          <a:xfrm>
            <a:off x="5617566" y="6469212"/>
            <a:ext cx="527896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1000" dirty="0" err="1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TUpdate</a:t>
            </a:r>
            <a:r>
              <a:rPr lang="de-DE" sz="10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e-DE" sz="1000" dirty="0" err="1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compressed</a:t>
            </a:r>
            <a:r>
              <a:rPr lang="de-DE" sz="10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:</a:t>
            </a:r>
            <a:br>
              <a:rPr lang="de-DE" sz="10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</a:br>
            <a:r>
              <a:rPr lang="de-DE" sz="1000" dirty="0">
                <a:solidFill>
                  <a:srgbClr val="808080"/>
                </a:solidFill>
                <a:latin typeface="Arial" pitchFamily="34" charset="0"/>
                <a:cs typeface="Arial" pitchFamily="34" charset="0"/>
              </a:rPr>
              <a:t>Rechenressourcen an der TU Clausthal</a:t>
            </a:r>
          </a:p>
        </p:txBody>
      </p:sp>
      <p:sp>
        <p:nvSpPr>
          <p:cNvPr id="198706" name="Text Box 50"/>
          <p:cNvSpPr txBox="1">
            <a:spLocks noChangeArrowheads="1"/>
          </p:cNvSpPr>
          <p:nvPr/>
        </p:nvSpPr>
        <p:spPr bwMode="auto">
          <a:xfrm>
            <a:off x="912285" y="1268413"/>
            <a:ext cx="921596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endParaRPr lang="de-DE" sz="1400">
              <a:latin typeface="Arial" charset="0"/>
            </a:endParaRPr>
          </a:p>
        </p:txBody>
      </p:sp>
      <p:sp>
        <p:nvSpPr>
          <p:cNvPr id="198707" name="Rectangle 51"/>
          <p:cNvSpPr>
            <a:spLocks noGrp="1" noChangeArrowheads="1"/>
          </p:cNvSpPr>
          <p:nvPr>
            <p:ph type="title"/>
          </p:nvPr>
        </p:nvSpPr>
        <p:spPr bwMode="auto">
          <a:xfrm>
            <a:off x="460010" y="260649"/>
            <a:ext cx="873233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durch Klicken</a:t>
            </a:r>
          </a:p>
        </p:txBody>
      </p:sp>
      <p:sp>
        <p:nvSpPr>
          <p:cNvPr id="198711" name="Rectangle 55"/>
          <p:cNvSpPr>
            <a:spLocks noGrp="1" noChangeArrowheads="1"/>
          </p:cNvSpPr>
          <p:nvPr>
            <p:ph type="body" idx="1"/>
          </p:nvPr>
        </p:nvSpPr>
        <p:spPr bwMode="auto">
          <a:xfrm>
            <a:off x="527382" y="1573213"/>
            <a:ext cx="11132945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9460052" y="260649"/>
            <a:ext cx="2200275" cy="552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2500" b="1">
          <a:solidFill>
            <a:srgbClr val="FF9900"/>
          </a:solidFill>
          <a:latin typeface="Arial" pitchFamily="34" charset="0"/>
          <a:ea typeface="+mj-ea"/>
          <a:cs typeface="Arial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StoneSansITCStd SemiBold" pitchFamily="50" charset="0"/>
        </a:defRPr>
      </a:lvl9pPr>
    </p:titleStyle>
    <p:bodyStyle>
      <a:lvl1pPr marL="195263" indent="-195263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SzPct val="115000"/>
        <a:buFont typeface="Wingdings" pitchFamily="2" charset="2"/>
        <a:buChar char="§"/>
        <a:defRPr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581025" indent="-130175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Char char="-"/>
        <a:defRPr>
          <a:solidFill>
            <a:schemeClr val="tx1"/>
          </a:solidFill>
          <a:latin typeface="Arial" pitchFamily="34" charset="0"/>
          <a:cs typeface="Arial" pitchFamily="34" charset="0"/>
        </a:defRPr>
      </a:lvl2pPr>
      <a:lvl3pPr marL="890588" indent="-109538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Char char="-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3pPr>
      <a:lvl4pPr marL="1271588" indent="-114300" algn="l" rtl="0" eaLnBrk="1" fontAlgn="base" hangingPunct="1">
        <a:spcBef>
          <a:spcPct val="20000"/>
        </a:spcBef>
        <a:spcAft>
          <a:spcPct val="0"/>
        </a:spcAft>
        <a:buClr>
          <a:srgbClr val="FF9900"/>
        </a:buClr>
        <a:buChar char="-"/>
        <a:defRPr sz="1400">
          <a:solidFill>
            <a:schemeClr val="tx1"/>
          </a:solidFill>
          <a:latin typeface="Arial" pitchFamily="34" charset="0"/>
          <a:cs typeface="Arial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de-DE" sz="2400" dirty="0" err="1"/>
              <a:t>TUpdate</a:t>
            </a:r>
            <a:r>
              <a:rPr lang="de-DE" sz="2400" dirty="0"/>
              <a:t> Compressed</a:t>
            </a:r>
            <a:br>
              <a:rPr lang="de-DE" sz="2400" dirty="0"/>
            </a:br>
            <a:r>
              <a:rPr lang="de-DE" dirty="0"/>
              <a:t>Rechenressourcen an der TU Clausthal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  <a:p>
            <a:r>
              <a:rPr lang="de-DE" dirty="0"/>
              <a:t>Alexander Herzog (Simulationswissenschaftliches Zentrum Clausthal-Göttingen)</a:t>
            </a:r>
            <a:br>
              <a:rPr lang="de-DE" dirty="0"/>
            </a:br>
            <a:r>
              <a:rPr lang="de-DE" dirty="0"/>
              <a:t>Oliver Koch (Rechenzentrum TU Clausthal)</a:t>
            </a:r>
          </a:p>
          <a:p>
            <a:endParaRPr lang="de-DE" dirty="0"/>
          </a:p>
          <a:p>
            <a:r>
              <a:rPr lang="de-DE" dirty="0"/>
              <a:t>14. Oktober 2025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DB3623F-E4A3-447D-A25C-7AD3D7F1DB1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6868" y="5013179"/>
            <a:ext cx="2964565" cy="1667568"/>
          </a:xfrm>
          <a:prstGeom prst="rect">
            <a:avLst/>
          </a:prstGeom>
        </p:spPr>
      </p:pic>
      <p:pic>
        <p:nvPicPr>
          <p:cNvPr id="5" name="Grafik 4">
            <a:extLst>
              <a:ext uri="{FF2B5EF4-FFF2-40B4-BE49-F238E27FC236}">
                <a16:creationId xmlns:a16="http://schemas.microsoft.com/office/drawing/2014/main" id="{CB9736F2-D027-4753-B671-4487D04327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9616" y="5013176"/>
            <a:ext cx="2964568" cy="1667570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DAF6EE2F-0228-4741-A3C6-F145AB20B7C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8243" y="5013177"/>
            <a:ext cx="2964566" cy="166756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Rechenressourcen an der TU Clausthal</a:t>
            </a:r>
            <a:br>
              <a:rPr lang="de-DE" dirty="0"/>
            </a:br>
            <a:r>
              <a:rPr lang="de-DE" sz="1600" dirty="0"/>
              <a:t>Leistungsklassen</a:t>
            </a:r>
          </a:p>
        </p:txBody>
      </p:sp>
      <p:pic>
        <p:nvPicPr>
          <p:cNvPr id="9" name="Inhaltsplatzhalter 8">
            <a:extLst>
              <a:ext uri="{FF2B5EF4-FFF2-40B4-BE49-F238E27FC236}">
                <a16:creationId xmlns:a16="http://schemas.microsoft.com/office/drawing/2014/main" id="{C971018A-36CF-4E2F-BD09-E224790C8B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33" y="1949859"/>
            <a:ext cx="1794175" cy="1673068"/>
          </a:xfrm>
        </p:spPr>
      </p:pic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0A7EECF8-68AA-4950-B7D8-93404EAA1262}"/>
              </a:ext>
            </a:extLst>
          </p:cNvPr>
          <p:cNvGrpSpPr/>
          <p:nvPr/>
        </p:nvGrpSpPr>
        <p:grpSpPr>
          <a:xfrm>
            <a:off x="4727848" y="1551260"/>
            <a:ext cx="1600739" cy="2736304"/>
            <a:chOff x="4151784" y="1412775"/>
            <a:chExt cx="2088232" cy="3569624"/>
          </a:xfrm>
        </p:grpSpPr>
        <p:pic>
          <p:nvPicPr>
            <p:cNvPr id="11" name="Grafik 10">
              <a:extLst>
                <a:ext uri="{FF2B5EF4-FFF2-40B4-BE49-F238E27FC236}">
                  <a16:creationId xmlns:a16="http://schemas.microsoft.com/office/drawing/2014/main" id="{C82A03F4-F2DD-4A55-8124-0C30FF39931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1784" y="1412775"/>
              <a:ext cx="2088232" cy="3569624"/>
            </a:xfrm>
            <a:prstGeom prst="rect">
              <a:avLst/>
            </a:prstGeom>
          </p:spPr>
        </p:pic>
        <p:pic>
          <p:nvPicPr>
            <p:cNvPr id="15" name="Grafik 14">
              <a:extLst>
                <a:ext uri="{FF2B5EF4-FFF2-40B4-BE49-F238E27FC236}">
                  <a16:creationId xmlns:a16="http://schemas.microsoft.com/office/drawing/2014/main" id="{D3A7CC75-245C-40C3-9B5A-390A289E15C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8663" b="32994"/>
            <a:stretch/>
          </p:blipFill>
          <p:spPr>
            <a:xfrm rot="19772666">
              <a:off x="5302348" y="2498886"/>
              <a:ext cx="795470" cy="217246"/>
            </a:xfrm>
            <a:prstGeom prst="rect">
              <a:avLst/>
            </a:prstGeom>
          </p:spPr>
        </p:pic>
      </p:grpSp>
      <p:grpSp>
        <p:nvGrpSpPr>
          <p:cNvPr id="19" name="Gruppieren 18">
            <a:extLst>
              <a:ext uri="{FF2B5EF4-FFF2-40B4-BE49-F238E27FC236}">
                <a16:creationId xmlns:a16="http://schemas.microsoft.com/office/drawing/2014/main" id="{CBED1787-0968-4C23-A3D7-61EC7FC99832}"/>
              </a:ext>
            </a:extLst>
          </p:cNvPr>
          <p:cNvGrpSpPr/>
          <p:nvPr/>
        </p:nvGrpSpPr>
        <p:grpSpPr>
          <a:xfrm>
            <a:off x="8112224" y="1476697"/>
            <a:ext cx="3033303" cy="2885430"/>
            <a:chOff x="7320136" y="1263650"/>
            <a:chExt cx="4552640" cy="4330699"/>
          </a:xfrm>
        </p:grpSpPr>
        <p:pic>
          <p:nvPicPr>
            <p:cNvPr id="13" name="Grafik 12">
              <a:extLst>
                <a:ext uri="{FF2B5EF4-FFF2-40B4-BE49-F238E27FC236}">
                  <a16:creationId xmlns:a16="http://schemas.microsoft.com/office/drawing/2014/main" id="{8827365C-B754-4EBF-A16B-82AA7EC4D47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0136" y="1263650"/>
              <a:ext cx="4552640" cy="4330699"/>
            </a:xfrm>
            <a:prstGeom prst="rect">
              <a:avLst/>
            </a:prstGeom>
          </p:spPr>
        </p:pic>
        <p:pic>
          <p:nvPicPr>
            <p:cNvPr id="18" name="Grafik 17">
              <a:extLst>
                <a:ext uri="{FF2B5EF4-FFF2-40B4-BE49-F238E27FC236}">
                  <a16:creationId xmlns:a16="http://schemas.microsoft.com/office/drawing/2014/main" id="{10E9A5BD-BC32-4DD3-A10C-0BD4149A3C4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42943">
              <a:off x="9029647" y="2321134"/>
              <a:ext cx="553025" cy="194665"/>
            </a:xfrm>
            <a:prstGeom prst="rect">
              <a:avLst/>
            </a:prstGeom>
          </p:spPr>
        </p:pic>
      </p:grpSp>
      <p:sp>
        <p:nvSpPr>
          <p:cNvPr id="20" name="Textfeld 19">
            <a:extLst>
              <a:ext uri="{FF2B5EF4-FFF2-40B4-BE49-F238E27FC236}">
                <a16:creationId xmlns:a16="http://schemas.microsoft.com/office/drawing/2014/main" id="{5CFD9895-3389-4B09-9BEA-5F2A06D2E6F4}"/>
              </a:ext>
            </a:extLst>
          </p:cNvPr>
          <p:cNvSpPr txBox="1"/>
          <p:nvPr/>
        </p:nvSpPr>
        <p:spPr>
          <a:xfrm>
            <a:off x="773432" y="4436690"/>
            <a:ext cx="287429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n-lt"/>
              </a:rPr>
              <a:t>Rechner im Institut</a:t>
            </a:r>
            <a:br>
              <a:rPr lang="de-DE" b="1" dirty="0">
                <a:latin typeface="+mn-lt"/>
              </a:rPr>
            </a:br>
            <a:r>
              <a:rPr lang="de-DE" sz="1000" dirty="0">
                <a:latin typeface="+mn-lt"/>
              </a:rPr>
              <a:t>(typische Werte)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6-16 CPU-Kerne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16-64 GB System-RAM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8-16 GB GPU-RAM</a:t>
            </a:r>
            <a:r>
              <a:rPr lang="de-DE" sz="1000" dirty="0">
                <a:latin typeface="+mn-lt"/>
              </a:rPr>
              <a:t> (oder nur </a:t>
            </a:r>
            <a:r>
              <a:rPr lang="de-DE" sz="1000" dirty="0" err="1">
                <a:latin typeface="+mn-lt"/>
              </a:rPr>
              <a:t>iGPU</a:t>
            </a:r>
            <a:r>
              <a:rPr lang="de-DE" sz="1000" dirty="0">
                <a:latin typeface="+mn-lt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+mn-lt"/>
            </a:endParaRP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A46653FF-B2E9-4FF8-9431-7588E0F75469}"/>
              </a:ext>
            </a:extLst>
          </p:cNvPr>
          <p:cNvSpPr txBox="1"/>
          <p:nvPr/>
        </p:nvSpPr>
        <p:spPr>
          <a:xfrm>
            <a:off x="3950482" y="4421430"/>
            <a:ext cx="32403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n-lt"/>
              </a:rPr>
              <a:t>SWZ-Rechencluster</a:t>
            </a:r>
          </a:p>
          <a:p>
            <a:r>
              <a:rPr lang="de-DE" dirty="0">
                <a:latin typeface="+mn-lt"/>
              </a:rPr>
              <a:t>5 Maschinen mit je: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32-64 CPU-Kernen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512 GB-1,1 TB System-RAM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80 GB GPU-RAM</a:t>
            </a:r>
            <a:r>
              <a:rPr lang="de-DE" sz="1000" dirty="0">
                <a:latin typeface="+mn-lt"/>
              </a:rPr>
              <a:t> (nicht in allen Knoten)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+mn-lt"/>
            </a:endParaRP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1E392E88-87E4-4EE8-B084-BF543A9F7A27}"/>
              </a:ext>
            </a:extLst>
          </p:cNvPr>
          <p:cNvSpPr txBox="1"/>
          <p:nvPr/>
        </p:nvSpPr>
        <p:spPr>
          <a:xfrm>
            <a:off x="7968207" y="4436690"/>
            <a:ext cx="31773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n-lt"/>
              </a:rPr>
              <a:t>HLRN IV</a:t>
            </a:r>
            <a:br>
              <a:rPr lang="de-DE" b="1" dirty="0">
                <a:latin typeface="+mn-lt"/>
              </a:rPr>
            </a:br>
            <a:r>
              <a:rPr lang="de-DE" sz="1000" dirty="0">
                <a:latin typeface="+mn-lt"/>
              </a:rPr>
              <a:t>(Norddeutscher Verbund zur Förderung des Hoch- und Höchstleistungsrechnens – Ausbaustufe 4)</a:t>
            </a:r>
            <a:br>
              <a:rPr lang="de-DE" sz="1000" dirty="0">
                <a:latin typeface="+mn-lt"/>
              </a:rPr>
            </a:br>
            <a:r>
              <a:rPr lang="de-DE" dirty="0">
                <a:latin typeface="+mn-lt"/>
              </a:rPr>
              <a:t>In Summe über alle Rechenknoten: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ca. 250.000 CPU-Kerne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ca. 1000 TB System-RAM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40683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AF1FF5-BF3A-42C1-91B3-7826ECF0C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Rechenressourcen an der TU Clausthal</a:t>
            </a:r>
            <a:br>
              <a:rPr lang="de-DE" dirty="0"/>
            </a:br>
            <a:r>
              <a:rPr lang="de-DE" sz="1600" dirty="0"/>
              <a:t>Anwendungsgebiete</a:t>
            </a:r>
            <a:endParaRPr lang="de-DE" dirty="0"/>
          </a:p>
        </p:txBody>
      </p:sp>
      <p:pic>
        <p:nvPicPr>
          <p:cNvPr id="4" name="Inhaltsplatzhalter 8">
            <a:extLst>
              <a:ext uri="{FF2B5EF4-FFF2-40B4-BE49-F238E27FC236}">
                <a16:creationId xmlns:a16="http://schemas.microsoft.com/office/drawing/2014/main" id="{D31FE172-96CD-4509-889F-964920A8F58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433" y="1949859"/>
            <a:ext cx="1794175" cy="1673068"/>
          </a:xfrm>
        </p:spPr>
      </p:pic>
      <p:grpSp>
        <p:nvGrpSpPr>
          <p:cNvPr id="5" name="Gruppieren 4">
            <a:extLst>
              <a:ext uri="{FF2B5EF4-FFF2-40B4-BE49-F238E27FC236}">
                <a16:creationId xmlns:a16="http://schemas.microsoft.com/office/drawing/2014/main" id="{C68278F6-19B3-4649-B6A1-949F1E3360D4}"/>
              </a:ext>
            </a:extLst>
          </p:cNvPr>
          <p:cNvGrpSpPr/>
          <p:nvPr/>
        </p:nvGrpSpPr>
        <p:grpSpPr>
          <a:xfrm>
            <a:off x="4727848" y="1551260"/>
            <a:ext cx="1600739" cy="2736304"/>
            <a:chOff x="4151784" y="1412775"/>
            <a:chExt cx="2088232" cy="3569624"/>
          </a:xfrm>
        </p:grpSpPr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05A188B5-067B-4730-A09D-D368EC266F2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1784" y="1412775"/>
              <a:ext cx="2088232" cy="3569624"/>
            </a:xfrm>
            <a:prstGeom prst="rect">
              <a:avLst/>
            </a:prstGeom>
          </p:spPr>
        </p:pic>
        <p:pic>
          <p:nvPicPr>
            <p:cNvPr id="7" name="Grafik 6">
              <a:extLst>
                <a:ext uri="{FF2B5EF4-FFF2-40B4-BE49-F238E27FC236}">
                  <a16:creationId xmlns:a16="http://schemas.microsoft.com/office/drawing/2014/main" id="{713A32F2-70BC-460F-AC21-A5B94BB07A20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8663" b="32994"/>
            <a:stretch/>
          </p:blipFill>
          <p:spPr>
            <a:xfrm rot="19772666">
              <a:off x="5302348" y="2498886"/>
              <a:ext cx="795470" cy="217246"/>
            </a:xfrm>
            <a:prstGeom prst="rect">
              <a:avLst/>
            </a:prstGeom>
          </p:spPr>
        </p:pic>
      </p:grp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CA050B3-57B5-4CC8-A73A-4A3E37411164}"/>
              </a:ext>
            </a:extLst>
          </p:cNvPr>
          <p:cNvGrpSpPr/>
          <p:nvPr/>
        </p:nvGrpSpPr>
        <p:grpSpPr>
          <a:xfrm>
            <a:off x="8112224" y="1476697"/>
            <a:ext cx="3033303" cy="2885430"/>
            <a:chOff x="7320136" y="1263650"/>
            <a:chExt cx="4552640" cy="4330699"/>
          </a:xfrm>
        </p:grpSpPr>
        <p:pic>
          <p:nvPicPr>
            <p:cNvPr id="9" name="Grafik 8">
              <a:extLst>
                <a:ext uri="{FF2B5EF4-FFF2-40B4-BE49-F238E27FC236}">
                  <a16:creationId xmlns:a16="http://schemas.microsoft.com/office/drawing/2014/main" id="{B48F0F29-8C0E-41E0-A633-A532A91AD49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20136" y="1263650"/>
              <a:ext cx="4552640" cy="4330699"/>
            </a:xfrm>
            <a:prstGeom prst="rect">
              <a:avLst/>
            </a:prstGeom>
          </p:spPr>
        </p:pic>
        <p:pic>
          <p:nvPicPr>
            <p:cNvPr id="10" name="Grafik 9">
              <a:extLst>
                <a:ext uri="{FF2B5EF4-FFF2-40B4-BE49-F238E27FC236}">
                  <a16:creationId xmlns:a16="http://schemas.microsoft.com/office/drawing/2014/main" id="{EFB3EDB0-3AAB-452F-95BD-C6F5E718D56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42943">
              <a:off x="9029647" y="2321134"/>
              <a:ext cx="553025" cy="194665"/>
            </a:xfrm>
            <a:prstGeom prst="rect">
              <a:avLst/>
            </a:prstGeom>
          </p:spPr>
        </p:pic>
      </p:grpSp>
      <p:sp>
        <p:nvSpPr>
          <p:cNvPr id="11" name="Textfeld 10">
            <a:extLst>
              <a:ext uri="{FF2B5EF4-FFF2-40B4-BE49-F238E27FC236}">
                <a16:creationId xmlns:a16="http://schemas.microsoft.com/office/drawing/2014/main" id="{3CCE75CF-4537-4302-AB5E-6F919A6E9362}"/>
              </a:ext>
            </a:extLst>
          </p:cNvPr>
          <p:cNvSpPr txBox="1"/>
          <p:nvPr/>
        </p:nvSpPr>
        <p:spPr>
          <a:xfrm>
            <a:off x="773432" y="4436690"/>
            <a:ext cx="294630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n-lt"/>
              </a:rPr>
              <a:t>Rechner im Institut</a:t>
            </a:r>
            <a:endParaRPr lang="de-DE" sz="1000" dirty="0">
              <a:latin typeface="+mn-lt"/>
            </a:endParaRP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Interaktive Nutzung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Verwendung beliebiger selbstinstallierter Software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endParaRPr lang="de-DE" dirty="0">
              <a:latin typeface="+mn-lt"/>
            </a:endParaRPr>
          </a:p>
          <a:p>
            <a:pPr>
              <a:buClr>
                <a:srgbClr val="FF9900"/>
              </a:buClr>
            </a:pPr>
            <a:r>
              <a:rPr lang="de-DE" b="1" dirty="0">
                <a:latin typeface="+mn-lt"/>
              </a:rPr>
              <a:t>Typische Szenarien: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Erprobung von kleinen Modellen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Kurz laufende Rechenaufgaben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+mn-lt"/>
            </a:endParaRPr>
          </a:p>
        </p:txBody>
      </p:sp>
      <p:sp>
        <p:nvSpPr>
          <p:cNvPr id="12" name="Textfeld 11">
            <a:extLst>
              <a:ext uri="{FF2B5EF4-FFF2-40B4-BE49-F238E27FC236}">
                <a16:creationId xmlns:a16="http://schemas.microsoft.com/office/drawing/2014/main" id="{C4780313-C5D7-4EC3-9EF7-280F146B5878}"/>
              </a:ext>
            </a:extLst>
          </p:cNvPr>
          <p:cNvSpPr txBox="1"/>
          <p:nvPr/>
        </p:nvSpPr>
        <p:spPr>
          <a:xfrm>
            <a:off x="3950482" y="4421430"/>
            <a:ext cx="40177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n-lt"/>
              </a:rPr>
              <a:t>SWZ-Rechencluster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Formlose Anmeldung notwendig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Interaktive Nutzung möglich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Softwareinstallation über das RZ möglich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endParaRPr lang="de-DE" dirty="0">
              <a:latin typeface="+mn-lt"/>
            </a:endParaRPr>
          </a:p>
          <a:p>
            <a:pPr>
              <a:buClr>
                <a:srgbClr val="FF9900"/>
              </a:buClr>
            </a:pPr>
            <a:r>
              <a:rPr lang="de-DE" b="1" dirty="0">
                <a:latin typeface="+mn-lt"/>
              </a:rPr>
              <a:t>Typische Szenarien: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Aufgaben die einige Stunden oder Tage laufen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Rechnungen, die mehr CPU-Kerne und/oder Speicher erfordern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endParaRPr lang="de-DE" dirty="0">
              <a:latin typeface="+mn-lt"/>
            </a:endParaRPr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C77B83FE-FB37-408A-B690-7F6935EABBEF}"/>
              </a:ext>
            </a:extLst>
          </p:cNvPr>
          <p:cNvSpPr txBox="1"/>
          <p:nvPr/>
        </p:nvSpPr>
        <p:spPr>
          <a:xfrm>
            <a:off x="7968208" y="4436690"/>
            <a:ext cx="401772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>
                <a:latin typeface="+mn-lt"/>
              </a:rPr>
              <a:t>HLRN IV</a:t>
            </a:r>
            <a:endParaRPr lang="de-DE" dirty="0">
              <a:latin typeface="+mn-lt"/>
            </a:endParaRP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Rechenzeit muss beantragt und bewilligt werden (Test-Account aber ohne Projektantrag verfügbar)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Batch-Betrieb</a:t>
            </a:r>
          </a:p>
          <a:p>
            <a:pPr>
              <a:buClr>
                <a:srgbClr val="FF9900"/>
              </a:buClr>
            </a:pPr>
            <a:br>
              <a:rPr lang="de-DE" b="1" dirty="0">
                <a:latin typeface="+mn-lt"/>
              </a:rPr>
            </a:br>
            <a:r>
              <a:rPr lang="de-DE" b="1" dirty="0">
                <a:latin typeface="+mn-lt"/>
              </a:rPr>
              <a:t>Typische Szenarien:</a:t>
            </a:r>
          </a:p>
          <a:p>
            <a:pPr marL="182563" indent="-182563">
              <a:buClr>
                <a:srgbClr val="FF9900"/>
              </a:buClr>
              <a:buFont typeface="Wingdings" panose="05000000000000000000" pitchFamily="2" charset="2"/>
              <a:buChar char="§"/>
            </a:pPr>
            <a:r>
              <a:rPr lang="de-DE" dirty="0">
                <a:latin typeface="+mn-lt"/>
              </a:rPr>
              <a:t>Aufgaben, die sehr viel Rechenleistung erfordern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de-DE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45530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E4172D-AC97-432A-B7AB-D74D914F7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SWZ-Rechencluster</a:t>
            </a:r>
            <a:br>
              <a:rPr lang="de-DE" dirty="0"/>
            </a:br>
            <a:r>
              <a:rPr lang="de-DE" sz="1600" dirty="0"/>
              <a:t>Organisatorischer Überblick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0EE808-3F88-450F-A14C-DA25382A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573214"/>
            <a:ext cx="11329257" cy="4736107"/>
          </a:xfrm>
        </p:spPr>
        <p:txBody>
          <a:bodyPr/>
          <a:lstStyle/>
          <a:p>
            <a:r>
              <a:rPr lang="de-DE" dirty="0"/>
              <a:t>Organisatorisch betreut vom SWZ.</a:t>
            </a:r>
          </a:p>
          <a:p>
            <a:r>
              <a:rPr lang="de-DE" dirty="0"/>
              <a:t>Physisch betrieben vom Rechenzentrum der TU Clausthal.</a:t>
            </a:r>
          </a:p>
          <a:p>
            <a:r>
              <a:rPr lang="de-DE" dirty="0"/>
              <a:t>Vorrangig für die Mitglieder des SWZ angeschafft, aber offen für alle Angehörigen</a:t>
            </a:r>
            <a:br>
              <a:rPr lang="de-DE" dirty="0"/>
            </a:br>
            <a:r>
              <a:rPr lang="de-DE" dirty="0"/>
              <a:t>der TU Clausthal.</a:t>
            </a:r>
          </a:p>
          <a:p>
            <a:endParaRPr lang="de-DE" dirty="0"/>
          </a:p>
          <a:p>
            <a:r>
              <a:rPr lang="de-DE" dirty="0"/>
              <a:t>Derzeit 5 Rechenknoten:</a:t>
            </a:r>
          </a:p>
          <a:p>
            <a:pPr lvl="1"/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as.rz.tu-clausthal.de</a:t>
            </a:r>
            <a:r>
              <a:rPr lang="de-DE" dirty="0"/>
              <a:t> („</a:t>
            </a:r>
            <a:r>
              <a:rPr lang="de-DE" dirty="0" err="1"/>
              <a:t>Application</a:t>
            </a:r>
            <a:r>
              <a:rPr lang="de-DE" dirty="0"/>
              <a:t> </a:t>
            </a:r>
            <a:r>
              <a:rPr lang="de-DE" dirty="0" err="1"/>
              <a:t>server</a:t>
            </a:r>
            <a:r>
              <a:rPr lang="de-DE" dirty="0"/>
              <a:t>“): Offen für alle TU-Accounts ohne</a:t>
            </a:r>
            <a:br>
              <a:rPr lang="de-DE" dirty="0"/>
            </a:br>
            <a:r>
              <a:rPr lang="de-DE" dirty="0"/>
              <a:t>zusätzliche Registrierung.</a:t>
            </a:r>
          </a:p>
          <a:p>
            <a:pPr lvl="1"/>
            <a:r>
              <a:rPr lang="de-DE" dirty="0">
                <a:latin typeface="+mn-lt"/>
                <a:cs typeface="Courier New" panose="02070309020205020404" pitchFamily="49" charset="0"/>
              </a:rPr>
              <a:t>4x </a:t>
            </a:r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cloud-*.rz.tu-clausthal.de</a:t>
            </a:r>
            <a:r>
              <a:rPr lang="de-DE" dirty="0"/>
              <a:t>: Nach Freischaltung nutzbar für längere Rechentasks (Forschungsprojekte, Abschlussarbeiten, …).</a:t>
            </a:r>
          </a:p>
          <a:p>
            <a:endParaRPr lang="de-DE" dirty="0"/>
          </a:p>
          <a:p>
            <a:r>
              <a:rPr lang="de-DE" dirty="0"/>
              <a:t>Weiterer Ausbau in Vorbereitung:</a:t>
            </a:r>
          </a:p>
          <a:p>
            <a:pPr lvl="1"/>
            <a:r>
              <a:rPr lang="de-DE" dirty="0"/>
              <a:t>2 weitere GPUs für Knoten Nr. 5</a:t>
            </a:r>
          </a:p>
          <a:p>
            <a:pPr lvl="1"/>
            <a:r>
              <a:rPr lang="de-DE" dirty="0"/>
              <a:t>Knoten Nr. 6 in Ausschreibung</a:t>
            </a:r>
          </a:p>
          <a:p>
            <a:pPr lvl="1"/>
            <a:r>
              <a:rPr lang="de-DE" dirty="0"/>
              <a:t>Knoten Nr. 7-10 in Vorbereitung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86C484E0-C24D-4EC9-86D2-CAF6075BCCAD}"/>
              </a:ext>
            </a:extLst>
          </p:cNvPr>
          <p:cNvGrpSpPr/>
          <p:nvPr/>
        </p:nvGrpSpPr>
        <p:grpSpPr>
          <a:xfrm>
            <a:off x="10078781" y="1052736"/>
            <a:ext cx="1600739" cy="2736304"/>
            <a:chOff x="4151784" y="1412775"/>
            <a:chExt cx="2088232" cy="3569624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CA208778-170B-498C-BD3E-5786B44DC4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1784" y="1412775"/>
              <a:ext cx="2088232" cy="3569624"/>
            </a:xfrm>
            <a:prstGeom prst="rect">
              <a:avLst/>
            </a:prstGeom>
          </p:spPr>
        </p:pic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CE4C5D81-ABB3-4B6D-88E9-92638734DE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8663" b="32994"/>
            <a:stretch/>
          </p:blipFill>
          <p:spPr>
            <a:xfrm rot="19772666">
              <a:off x="5302348" y="2498886"/>
              <a:ext cx="795470" cy="2172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353090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E4172D-AC97-432A-B7AB-D74D914F7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SWZ-Rechencluster</a:t>
            </a:r>
            <a:br>
              <a:rPr lang="de-DE" dirty="0"/>
            </a:br>
            <a:r>
              <a:rPr lang="de-DE" sz="1600" dirty="0"/>
              <a:t>Technischer Überblick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20EE808-3F88-450F-A14C-DA25382AA6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573214"/>
            <a:ext cx="9673073" cy="4736107"/>
          </a:xfrm>
        </p:spPr>
        <p:txBody>
          <a:bodyPr/>
          <a:lstStyle/>
          <a:p>
            <a:r>
              <a:rPr lang="de-DE" dirty="0"/>
              <a:t>Alle Maschinen sind Dual-Sockel AMD </a:t>
            </a:r>
            <a:r>
              <a:rPr lang="de-DE" dirty="0" err="1"/>
              <a:t>Epyc</a:t>
            </a:r>
            <a:r>
              <a:rPr lang="de-DE" dirty="0"/>
              <a:t>-Systeme mit je 2x16 oder 2x32 physischen CPU-Kernen, 512, 1024 oder 1152 GB System-RAM.</a:t>
            </a:r>
          </a:p>
          <a:p>
            <a:r>
              <a:rPr lang="de-DE" dirty="0"/>
              <a:t>GPUs: 1x </a:t>
            </a:r>
            <a:r>
              <a:rPr lang="de-DE" dirty="0" err="1"/>
              <a:t>Nvidia</a:t>
            </a:r>
            <a:r>
              <a:rPr lang="de-DE" dirty="0"/>
              <a:t> T4 (32 GB), 1x </a:t>
            </a:r>
            <a:r>
              <a:rPr lang="de-DE" dirty="0" err="1"/>
              <a:t>Nvidia</a:t>
            </a:r>
            <a:r>
              <a:rPr lang="de-DE" dirty="0"/>
              <a:t> A100 (80 GB), 1x </a:t>
            </a:r>
            <a:r>
              <a:rPr lang="de-DE" dirty="0" err="1"/>
              <a:t>Nvidia</a:t>
            </a:r>
            <a:r>
              <a:rPr lang="de-DE" dirty="0"/>
              <a:t> H100 (80 GB).</a:t>
            </a:r>
          </a:p>
          <a:p>
            <a:r>
              <a:rPr lang="de-DE" dirty="0"/>
              <a:t>Betriebssystem auf den Maschinen: Linux.</a:t>
            </a:r>
          </a:p>
          <a:p>
            <a:r>
              <a:rPr lang="de-DE" dirty="0"/>
              <a:t>Login aus dem TU-Netz über TU-Account möglich.</a:t>
            </a:r>
          </a:p>
          <a:p>
            <a:r>
              <a:rPr lang="de-DE" dirty="0"/>
              <a:t>Eingebunden in das Storage-System des RZ (</a:t>
            </a:r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\\nas.tu-clausthal.de\</a:t>
            </a:r>
            <a:r>
              <a:rPr lang="de-D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unix-home</a:t>
            </a:r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de-DE" dirty="0"/>
              <a:t>).</a:t>
            </a:r>
          </a:p>
          <a:p>
            <a:r>
              <a:rPr lang="de-DE" dirty="0"/>
              <a:t>Verschiedene wissenschaftliche Software ist bereits installiert; weitere Software kann bei Bedarf beim RZ angefragt werden.</a:t>
            </a:r>
          </a:p>
          <a:p>
            <a:endParaRPr lang="de-DE" dirty="0"/>
          </a:p>
          <a:p>
            <a:r>
              <a:rPr lang="de-DE" dirty="0"/>
              <a:t>Weitere Informationen zu den Maschinen:</a:t>
            </a:r>
            <a:br>
              <a:rPr lang="de-DE" dirty="0"/>
            </a:br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https://www.simzentrum.de/infrastruktur/rechencluster</a:t>
            </a:r>
          </a:p>
          <a:p>
            <a:endParaRPr lang="de-DE" dirty="0"/>
          </a:p>
          <a:p>
            <a:endParaRPr lang="de-DE" dirty="0"/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86C484E0-C24D-4EC9-86D2-CAF6075BCCAD}"/>
              </a:ext>
            </a:extLst>
          </p:cNvPr>
          <p:cNvGrpSpPr/>
          <p:nvPr/>
        </p:nvGrpSpPr>
        <p:grpSpPr>
          <a:xfrm>
            <a:off x="10078781" y="1052736"/>
            <a:ext cx="1600739" cy="2736304"/>
            <a:chOff x="4151784" y="1412775"/>
            <a:chExt cx="2088232" cy="3569624"/>
          </a:xfrm>
        </p:grpSpPr>
        <p:pic>
          <p:nvPicPr>
            <p:cNvPr id="5" name="Grafik 4">
              <a:extLst>
                <a:ext uri="{FF2B5EF4-FFF2-40B4-BE49-F238E27FC236}">
                  <a16:creationId xmlns:a16="http://schemas.microsoft.com/office/drawing/2014/main" id="{CA208778-170B-498C-BD3E-5786B44DC4F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51784" y="1412775"/>
              <a:ext cx="2088232" cy="3569624"/>
            </a:xfrm>
            <a:prstGeom prst="rect">
              <a:avLst/>
            </a:prstGeom>
          </p:spPr>
        </p:pic>
        <p:pic>
          <p:nvPicPr>
            <p:cNvPr id="6" name="Grafik 5">
              <a:extLst>
                <a:ext uri="{FF2B5EF4-FFF2-40B4-BE49-F238E27FC236}">
                  <a16:creationId xmlns:a16="http://schemas.microsoft.com/office/drawing/2014/main" id="{CE4C5D81-ABB3-4B6D-88E9-92638734DED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8663" b="32994"/>
            <a:stretch/>
          </p:blipFill>
          <p:spPr>
            <a:xfrm rot="19772666">
              <a:off x="5302348" y="2498886"/>
              <a:ext cx="795470" cy="2172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160573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60EF08-F4CE-4D88-B5F8-E7C588B24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Erste Schritte</a:t>
            </a:r>
            <a:br>
              <a:rPr lang="de-DE" dirty="0"/>
            </a:br>
            <a:r>
              <a:rPr lang="de-DE" sz="1600" dirty="0"/>
              <a:t>Login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17C7F0-B931-4F75-9046-EF4691A56A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7382" y="1573214"/>
            <a:ext cx="11329258" cy="4736107"/>
          </a:xfrm>
        </p:spPr>
        <p:txBody>
          <a:bodyPr/>
          <a:lstStyle/>
          <a:p>
            <a:r>
              <a:rPr lang="de-DE" dirty="0"/>
              <a:t>Für erste Tests eignet sich die Maschine </a:t>
            </a:r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as.tu-clausthal.de</a:t>
            </a:r>
            <a:r>
              <a:rPr lang="de-DE" dirty="0"/>
              <a:t>.</a:t>
            </a:r>
          </a:p>
          <a:p>
            <a:r>
              <a:rPr lang="de-DE" dirty="0"/>
              <a:t>Hier ist keine weitere Registrierung erforderlich; </a:t>
            </a:r>
            <a:r>
              <a:rPr lang="de-DE" dirty="0" err="1"/>
              <a:t>jede:r</a:t>
            </a:r>
            <a:r>
              <a:rPr lang="de-DE" dirty="0"/>
              <a:t> mit TU-Account kann diese Maschine sofort nutzen.</a:t>
            </a:r>
          </a:p>
          <a:p>
            <a:r>
              <a:rPr lang="de-DE" dirty="0"/>
              <a:t>Freischalte-Anfrage für die weiteren Maschinen an: </a:t>
            </a:r>
            <a:r>
              <a:rPr lang="de-DE" dirty="0">
                <a:solidFill>
                  <a:schemeClr val="accent6"/>
                </a:solidFill>
              </a:rPr>
              <a:t>alexander.herzog@tu-clausthal.de</a:t>
            </a:r>
            <a:r>
              <a:rPr lang="de-DE" dirty="0"/>
              <a:t>.</a:t>
            </a:r>
          </a:p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de-DE" b="1" dirty="0"/>
              <a:t>Möglichkeiten für den Zugriff auf die Maschinen: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SSH:</a:t>
            </a:r>
          </a:p>
          <a:p>
            <a:pPr lvl="1"/>
            <a:r>
              <a:rPr lang="de-DE" dirty="0" err="1"/>
              <a:t>Windows+R</a:t>
            </a:r>
            <a:r>
              <a:rPr lang="de-DE" dirty="0"/>
              <a:t>, dann „</a:t>
            </a:r>
            <a:r>
              <a:rPr lang="de-DE" dirty="0" err="1"/>
              <a:t>cmd</a:t>
            </a:r>
            <a:r>
              <a:rPr lang="de-DE" dirty="0"/>
              <a:t>“ und Enter, dann: „</a:t>
            </a:r>
            <a:r>
              <a:rPr lang="de-DE" dirty="0" err="1"/>
              <a:t>ssh</a:t>
            </a:r>
            <a:r>
              <a:rPr lang="de-DE" dirty="0"/>
              <a:t> &lt;Eigene RZ-ID&gt;@as.rz.tu-clausthal.de”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Grafische Nutzung über X2Go.</a:t>
            </a:r>
          </a:p>
          <a:p>
            <a:pPr marL="728662" lvl="1" indent="-342900"/>
            <a:r>
              <a:rPr lang="de-DE" dirty="0"/>
              <a:t>Siehe </a:t>
            </a:r>
            <a:r>
              <a:rPr lang="de-DE" b="1" dirty="0"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doku.tu-clausthal.de</a:t>
            </a:r>
            <a:r>
              <a:rPr lang="de-DE" dirty="0"/>
              <a:t> -&gt; Infrastruktur -&gt; </a:t>
            </a:r>
            <a:r>
              <a:rPr lang="de-DE" dirty="0" err="1"/>
              <a:t>Compute</a:t>
            </a:r>
            <a:r>
              <a:rPr lang="de-DE" dirty="0"/>
              <a:t>-Cluster -&gt; Grafischer Zugang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Dateiaustausch:</a:t>
            </a:r>
          </a:p>
          <a:p>
            <a:pPr marL="728662" lvl="1" indent="-342900"/>
            <a:r>
              <a:rPr lang="de-DE" dirty="0"/>
              <a:t>Eingabe von “</a:t>
            </a:r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\\nas.tu-clausthal.de\</a:t>
            </a:r>
            <a:r>
              <a:rPr lang="de-DE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unix-home</a:t>
            </a:r>
            <a:r>
              <a:rPr lang="de-DE" b="1" dirty="0">
                <a:latin typeface="Courier New" panose="02070309020205020404" pitchFamily="49" charset="0"/>
                <a:cs typeface="Courier New" panose="02070309020205020404" pitchFamily="49" charset="0"/>
              </a:rPr>
              <a:t>$</a:t>
            </a:r>
            <a:r>
              <a:rPr lang="de-DE" dirty="0"/>
              <a:t>” in die Adresszeile des Windows-Explorers.</a:t>
            </a:r>
          </a:p>
          <a:p>
            <a:pPr marL="342900" indent="-342900">
              <a:buFont typeface="+mj-lt"/>
              <a:buAutoNum type="arabicPeriod"/>
            </a:pPr>
            <a:r>
              <a:rPr lang="de-DE" dirty="0"/>
              <a:t>Lokal programmieren, Code remote ausführen:</a:t>
            </a:r>
          </a:p>
          <a:p>
            <a:pPr marL="728662" lvl="1" indent="-342900"/>
            <a:r>
              <a:rPr lang="de-DE" dirty="0"/>
              <a:t>Visual Studio Code kann sich über einen SSH-Kanal auf den </a:t>
            </a:r>
            <a:r>
              <a:rPr lang="de-DE" dirty="0" err="1"/>
              <a:t>Compute</a:t>
            </a:r>
            <a:r>
              <a:rPr lang="de-DE" dirty="0"/>
              <a:t>-Knoten einloggen.</a:t>
            </a:r>
          </a:p>
          <a:p>
            <a:pPr marL="728662" lvl="1" indent="-342900"/>
            <a:r>
              <a:rPr lang="de-DE" dirty="0"/>
              <a:t>Grafische Oberfläche läuft dann lokal, aber genutzt werden die Ressourcen des entfernten Rechners.</a:t>
            </a:r>
          </a:p>
          <a:p>
            <a:pPr lvl="1"/>
            <a:endParaRPr lang="en-US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74337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3B10CD1-A2ED-4E23-BFA5-B76768631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Weitere Angebote &amp; Ankündigungen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A933D4-9765-44EE-8233-9365128948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b="1" dirty="0"/>
              <a:t>HPC Hard- und Software in Clausthal und am HLRN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1. Dezember 2025, 9:30 Uhr – ca. 16:00 Uhr, Seminarraum RZ, aber BBB-Teilnahme auch möglich.</a:t>
            </a:r>
          </a:p>
          <a:p>
            <a:r>
              <a:rPr lang="de-DE" dirty="0"/>
              <a:t>Vorstellung verschiedener wissenschaftlicher Software (wie z.B. </a:t>
            </a:r>
            <a:r>
              <a:rPr lang="de-DE" dirty="0" err="1"/>
              <a:t>Mathematica</a:t>
            </a:r>
            <a:r>
              <a:rPr lang="de-DE" dirty="0"/>
              <a:t>) durch externe Referenten.</a:t>
            </a:r>
          </a:p>
          <a:p>
            <a:r>
              <a:rPr lang="de-DE" dirty="0"/>
              <a:t>Vorstellung der </a:t>
            </a:r>
            <a:r>
              <a:rPr lang="de-DE" dirty="0" err="1"/>
              <a:t>Compute</a:t>
            </a:r>
            <a:r>
              <a:rPr lang="de-DE" dirty="0"/>
              <a:t>-Angebote des HLRN.</a:t>
            </a:r>
          </a:p>
          <a:p>
            <a:r>
              <a:rPr lang="de-DE" dirty="0"/>
              <a:t>Kurz-Workshop zur Nutzung der Rechenressourcen (Login, erste Schritte auf der Linux-Kommandozeile usw.).</a:t>
            </a:r>
          </a:p>
          <a:p>
            <a:r>
              <a:rPr lang="de-DE" dirty="0"/>
              <a:t>Diskussion der von </a:t>
            </a:r>
            <a:r>
              <a:rPr lang="de-DE" dirty="0" err="1"/>
              <a:t>Nutzer:innen-Seite</a:t>
            </a:r>
            <a:r>
              <a:rPr lang="de-DE" dirty="0"/>
              <a:t> gewünschten nächsten Angebote (sowohl in Bezug auf Hard-&amp; Software als auch in Bezug auf Schulungsangebote).</a:t>
            </a:r>
          </a:p>
          <a:p>
            <a:pPr marL="0" indent="0">
              <a:buNone/>
            </a:pPr>
            <a:r>
              <a:rPr lang="de-DE" sz="1200" dirty="0"/>
              <a:t>(Details zum Ablaufplan werden noch abgestimmt, dann folgt eine offizielle Einladung.)</a:t>
            </a:r>
          </a:p>
          <a:p>
            <a:pPr marL="0" indent="0">
              <a:buNone/>
            </a:pPr>
            <a:endParaRPr lang="de-DE" sz="1200" dirty="0"/>
          </a:p>
          <a:p>
            <a:pPr marL="0" indent="0">
              <a:buNone/>
            </a:pPr>
            <a:r>
              <a:rPr lang="de-DE" b="1" dirty="0"/>
              <a:t>Schulungsangebote von SWZ &amp; RZ</a:t>
            </a:r>
          </a:p>
          <a:p>
            <a:pPr marL="0" indent="0">
              <a:buNone/>
            </a:pPr>
            <a:endParaRPr lang="de-DE" b="1" dirty="0"/>
          </a:p>
          <a:p>
            <a:r>
              <a:rPr lang="de-DE" dirty="0"/>
              <a:t>Umgang mit den HPC-Systemen, Python-Kurse usw.</a:t>
            </a:r>
          </a:p>
          <a:p>
            <a:r>
              <a:rPr lang="de-DE" dirty="0"/>
              <a:t>Wird gemäß Nachfrage ausgestaltet.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93131945"/>
      </p:ext>
    </p:extLst>
  </p:cSld>
  <p:clrMapOvr>
    <a:masterClrMapping/>
  </p:clrMapOvr>
</p:sld>
</file>

<file path=ppt/theme/theme1.xml><?xml version="1.0" encoding="utf-8"?>
<a:theme xmlns:a="http://schemas.openxmlformats.org/drawingml/2006/main" name="SWZ-Vorlage">
  <a:themeElements>
    <a:clrScheme name="TU_Clausthal_Vorlage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enutzerdefinier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toneSansITCStd Medium" pitchFamily="5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StoneSansITCStd Medium" pitchFamily="50" charset="0"/>
          </a:defRPr>
        </a:defPPr>
      </a:lstStyle>
    </a:lnDef>
    <a:txDef>
      <a:spPr>
        <a:noFill/>
      </a:spPr>
      <a:bodyPr wrap="square" rtlCol="0">
        <a:spAutoFit/>
      </a:bodyPr>
      <a:lstStyle>
        <a:defPPr>
          <a:defRPr dirty="0">
            <a:latin typeface="+mn-lt"/>
          </a:defRPr>
        </a:defPPr>
      </a:lstStyle>
    </a:txDef>
  </a:objectDefaults>
  <a:extraClrSchemeLst>
    <a:extraClrScheme>
      <a:clrScheme name="TU_Clausthal_Vorlage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_Clausthal_Vorlag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_Clausthal_Vorlage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_Clausthal_Vorlage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_Clausthal_Vorlag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_Clausthal_Vorlag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_Clausthal_Vorlag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äsentation1" id="{C1CD5117-7AA8-491D-ADFE-0C8EF952C2FE}" vid="{69721D83-E7EE-4B66-95F8-DB9BE01D6090}"/>
    </a:ext>
  </a:ext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SWZ-Praesentation_16zu9</Template>
  <TotalTime>0</TotalTime>
  <Words>698</Words>
  <Application>Microsoft Office PowerPoint</Application>
  <PresentationFormat>Breitbild</PresentationFormat>
  <Paragraphs>90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4" baseType="lpstr">
      <vt:lpstr>Arial</vt:lpstr>
      <vt:lpstr>Courier New</vt:lpstr>
      <vt:lpstr>StoneSansITCStd Medium</vt:lpstr>
      <vt:lpstr>StoneSansITCStd SemiBold</vt:lpstr>
      <vt:lpstr>Times New Roman</vt:lpstr>
      <vt:lpstr>Wingdings</vt:lpstr>
      <vt:lpstr>SWZ-Vorlage</vt:lpstr>
      <vt:lpstr>TUpdate Compressed Rechenressourcen an der TU Clausthal</vt:lpstr>
      <vt:lpstr>Rechenressourcen an der TU Clausthal Leistungsklassen</vt:lpstr>
      <vt:lpstr>Rechenressourcen an der TU Clausthal Anwendungsgebiete</vt:lpstr>
      <vt:lpstr>SWZ-Rechencluster Organisatorischer Überblick</vt:lpstr>
      <vt:lpstr>SWZ-Rechencluster Technischer Überblick</vt:lpstr>
      <vt:lpstr>Erste Schritte Login</vt:lpstr>
      <vt:lpstr>Weitere Angebote &amp; Ankündigungen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Titel des Vortrages</dc:title>
  <dc:creator>Alexander Herzog</dc:creator>
  <cp:lastModifiedBy>Alexander Herzog</cp:lastModifiedBy>
  <cp:revision>20</cp:revision>
  <dcterms:created xsi:type="dcterms:W3CDTF">2025-07-29T13:25:22Z</dcterms:created>
  <dcterms:modified xsi:type="dcterms:W3CDTF">2025-10-09T08:26:33Z</dcterms:modified>
</cp:coreProperties>
</file>